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63" r:id="rId4"/>
    <p:sldId id="264" r:id="rId5"/>
    <p:sldId id="262" r:id="rId6"/>
    <p:sldId id="260" r:id="rId7"/>
    <p:sldId id="267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700" autoAdjust="0"/>
  </p:normalViewPr>
  <p:slideViewPr>
    <p:cSldViewPr snapToGrid="0" snapToObjects="1">
      <p:cViewPr varScale="1">
        <p:scale>
          <a:sx n="35" d="100"/>
          <a:sy n="35" d="100"/>
        </p:scale>
        <p:origin x="169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9CD00F-1BB3-40CB-8419-60A59872E752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437DF-A66E-4B03-AC0A-D9D3B768A6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263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gital_object_identifier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dx.doi.org/10.1089%2Fcyber.2009.0411" TargetMode="External"/><Relationship Id="rId5" Type="http://schemas.openxmlformats.org/officeDocument/2006/relationships/hyperlink" Target="http://online.liebertpub.com/doi/abs/10.1089/cyber.2009.0411" TargetMode="External"/><Relationship Id="rId4" Type="http://schemas.openxmlformats.org/officeDocument/2006/relationships/hyperlink" Target="https://dx.doi.org/10.1145%2F1718918.1718923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igital_object_identifier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dx.doi.org/10.1177%2F146144804044331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Garton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L., &amp; Wellman, B. (1995). Social impacts of electronic mail in organizations: A review of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research literature. In B. R. Burleson (Ed.),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 yearbook 18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(pp. 434-453).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Thousand Oaks, CA: Sage.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Miller, G. R. (1978). The current status of theory and research in interpersonal communication.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Human Communication Research, 4,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164—178.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437DF-A66E-4B03-AC0A-D9D3B768A67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20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 smtClean="0"/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Walther, J. B., &amp; Parks, M. R. (2002). Cues filtered out, cues filtered in: Computer mediated communication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relationships. In M. L. Knapp, J. A. Daly, &amp; G. R. Miller (Eds.),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handbook of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interpersonal communication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(3rd ed.. pp. 529-563). Thousand Oaks, GA: Sage.</a:t>
            </a: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Walther, J. B. (1992). Interpersonal effects in computer-mediated interaction: A relational perspective.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 Research, 19,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52-90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437DF-A66E-4B03-AC0A-D9D3B768A6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12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Walther, L (1996). Computer-mediated communication: Impersonal, interpersonal,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hyperpersonal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interaction.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 Research, 23,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3-43.</a:t>
            </a:r>
            <a:endParaRPr lang="en-US" dirty="0" smtClean="0"/>
          </a:p>
          <a:p>
            <a:endParaRPr lang="en-US" dirty="0" smtClean="0"/>
          </a:p>
          <a:p>
            <a:r>
              <a:rPr lang="en-US" i="1" dirty="0" smtClean="0"/>
              <a:t>Wickham, K.R.; Walther, J.B. (2007). "Perceived behaviors of emergent and assigned leaders in virtual groups". International Journal of e-Collaboration. </a:t>
            </a:r>
            <a:r>
              <a:rPr lang="en-US" b="1" i="1" dirty="0" smtClean="0"/>
              <a:t>35</a:t>
            </a:r>
            <a:r>
              <a:rPr lang="en-US" i="1" dirty="0" smtClean="0"/>
              <a:t>: 59–85.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i="1" dirty="0" err="1" smtClean="0"/>
              <a:t>Toma</a:t>
            </a:r>
            <a:r>
              <a:rPr lang="en-US" i="1" dirty="0" smtClean="0"/>
              <a:t>, Catalina L (2012). "Perceptions of trustworthiness online: the role of visual and textual information". Proceedings of the 2010 ACM conference on Computer supported cooperative work: 13–22. </a:t>
            </a:r>
            <a:r>
              <a:rPr lang="en-US" i="1" dirty="0" smtClean="0">
                <a:hlinkClick r:id="rId3" tooltip="Digital object identifier"/>
              </a:rPr>
              <a:t>doi</a:t>
            </a:r>
            <a:r>
              <a:rPr lang="en-US" i="1" dirty="0" smtClean="0"/>
              <a:t>:</a:t>
            </a:r>
            <a:r>
              <a:rPr lang="en-US" i="1" dirty="0" smtClean="0">
                <a:hlinkClick r:id="rId4"/>
              </a:rPr>
              <a:t>10.1145/1718918.1718923</a:t>
            </a:r>
            <a:endParaRPr lang="en-US" dirty="0" smtClean="0"/>
          </a:p>
          <a:p>
            <a:endParaRPr lang="en-US" b="1" dirty="0" smtClean="0"/>
          </a:p>
          <a:p>
            <a:r>
              <a:rPr lang="en-US" i="1" dirty="0" smtClean="0"/>
              <a:t>Gonzales, Amy; Jeffrey Hancock (17 February 2011). </a:t>
            </a:r>
            <a:r>
              <a:rPr lang="en-US" i="1" dirty="0" smtClean="0">
                <a:hlinkClick r:id="rId5"/>
              </a:rPr>
              <a:t>"Mirror, Mirror on my Facebook Wall: Effects of Exposure to Facebook on Self-Esteem"</a:t>
            </a:r>
            <a:r>
              <a:rPr lang="en-US" i="1" dirty="0" smtClean="0"/>
              <a:t>. </a:t>
            </a:r>
            <a:r>
              <a:rPr lang="en-US" i="1" dirty="0" err="1" smtClean="0"/>
              <a:t>Cyberpsychology</a:t>
            </a:r>
            <a:r>
              <a:rPr lang="en-US" i="1" dirty="0" smtClean="0"/>
              <a:t>, Behavior, and Social Networking. </a:t>
            </a:r>
            <a:r>
              <a:rPr lang="en-US" b="1" i="1" dirty="0" smtClean="0"/>
              <a:t>1–2</a:t>
            </a:r>
            <a:r>
              <a:rPr lang="en-US" i="1" dirty="0" smtClean="0"/>
              <a:t>. </a:t>
            </a:r>
            <a:r>
              <a:rPr lang="en-US" i="1" dirty="0" smtClean="0">
                <a:hlinkClick r:id="rId3" tooltip="Digital object identifier"/>
              </a:rPr>
              <a:t>doi</a:t>
            </a:r>
            <a:r>
              <a:rPr lang="en-US" i="1" dirty="0" smtClean="0"/>
              <a:t>:</a:t>
            </a:r>
            <a:r>
              <a:rPr lang="en-US" i="1" dirty="0" smtClean="0">
                <a:hlinkClick r:id="rId6"/>
              </a:rPr>
              <a:t>10.1089/cyber.2009.0411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437DF-A66E-4B03-AC0A-D9D3B768A67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51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Walther, J. B., &amp; Boyd, S. (2001). Attraction to computer-media ted social support. In C. A. Lin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8i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D. Atkin (Eds.), 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Communication technology and society: Audience adoption and uses </a:t>
            </a:r>
            <a:r>
              <a:rPr lang="en-US" sz="1200" b="0" i="1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ofthe</a:t>
            </a:r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new</a:t>
            </a:r>
          </a:p>
          <a:p>
            <a:r>
              <a:rPr lang="en-US" sz="1200" b="0" i="1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media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(pp. 133-167). New York: Hampton Press.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437DF-A66E-4B03-AC0A-D9D3B768A67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67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dirty="0" smtClean="0"/>
              <a:t>Henderson, S.; Gilding, M. (2004). "</a:t>
            </a:r>
            <a:r>
              <a:rPr lang="en-US" i="1" dirty="0" smtClean="0">
                <a:effectLst/>
              </a:rPr>
              <a:t>'</a:t>
            </a:r>
            <a:r>
              <a:rPr lang="en-US" i="1" dirty="0" smtClean="0"/>
              <a:t>I've never clicked this much with anyone in my life': Trust and </a:t>
            </a:r>
            <a:r>
              <a:rPr lang="en-US" i="1" dirty="0" err="1" smtClean="0"/>
              <a:t>hyperpersonal</a:t>
            </a:r>
            <a:r>
              <a:rPr lang="en-US" i="1" dirty="0" smtClean="0"/>
              <a:t> communication in online friendships". New Media &amp; Society. </a:t>
            </a:r>
            <a:r>
              <a:rPr lang="en-US" b="1" i="1" dirty="0" smtClean="0"/>
              <a:t>6</a:t>
            </a:r>
            <a:r>
              <a:rPr lang="en-US" i="1" dirty="0" smtClean="0"/>
              <a:t> (4): 487–506. </a:t>
            </a:r>
            <a:r>
              <a:rPr lang="en-US" i="1" dirty="0" smtClean="0">
                <a:hlinkClick r:id="rId3" tooltip="Digital object identifier"/>
              </a:rPr>
              <a:t>doi</a:t>
            </a:r>
            <a:r>
              <a:rPr lang="en-US" i="1" dirty="0" smtClean="0"/>
              <a:t>:</a:t>
            </a:r>
            <a:r>
              <a:rPr lang="en-US" i="1" dirty="0" smtClean="0">
                <a:hlinkClick r:id="rId4"/>
              </a:rPr>
              <a:t>10.1177/146144804044331</a:t>
            </a:r>
            <a:r>
              <a:rPr lang="en-US" i="1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6437DF-A66E-4B03-AC0A-D9D3B768A67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15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90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2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54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92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14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97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7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1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26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6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75D46-33DC-9F42-9A9E-A1ED7AF855BE}" type="datetimeFigureOut">
              <a:rPr lang="en-US" smtClean="0"/>
              <a:t>2/15/2017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9336-E935-104D-8DBB-211C142892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22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46622"/>
            <a:ext cx="8229600" cy="6763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Know from </a:t>
            </a:r>
            <a:r>
              <a:rPr lang="en-US" dirty="0" err="1" smtClean="0"/>
              <a:t>VanLear</a:t>
            </a:r>
            <a:r>
              <a:rPr lang="en-US" dirty="0" smtClean="0"/>
              <a:t> et al. (2005)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6032" y="1051560"/>
            <a:ext cx="8686800" cy="54955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Characteristics of 3 grp types tested: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Asynchronous discussions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Formal synchronous meetings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Informal chats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Which AA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grps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had most private: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Self-presentations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Agreements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Personal Acceptance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ersonal Disclosures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How compared to other, non-AA </a:t>
            </a:r>
            <a:r>
              <a:rPr lang="en-US" dirty="0" err="1" smtClean="0">
                <a:solidFill>
                  <a:srgbClr val="00B050"/>
                </a:solidFill>
              </a:rPr>
              <a:t>grps</a:t>
            </a:r>
            <a:endParaRPr lang="en-US" dirty="0" smtClean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Which </a:t>
            </a:r>
            <a:r>
              <a:rPr lang="en-US" dirty="0" err="1" smtClean="0">
                <a:solidFill>
                  <a:srgbClr val="0070C0"/>
                </a:solidFill>
              </a:rPr>
              <a:t>comm</a:t>
            </a:r>
            <a:r>
              <a:rPr lang="en-US" dirty="0" smtClean="0">
                <a:solidFill>
                  <a:srgbClr val="0070C0"/>
                </a:solidFill>
              </a:rPr>
              <a:t> behaviors were reciprocal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98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00784" y="-88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Historically…</a:t>
            </a:r>
            <a:br>
              <a:rPr lang="en-US" dirty="0" smtClean="0"/>
            </a:br>
            <a:r>
              <a:rPr lang="en-US" sz="2900" dirty="0" smtClean="0"/>
              <a:t>(</a:t>
            </a:r>
            <a:r>
              <a:rPr lang="en-US" sz="2900" dirty="0" err="1" smtClean="0"/>
              <a:t>Garton</a:t>
            </a:r>
            <a:r>
              <a:rPr lang="en-US" sz="2900" dirty="0" smtClean="0"/>
              <a:t> &amp; Wellman, 1995)</a:t>
            </a:r>
            <a:endParaRPr lang="en-US" sz="2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91056"/>
            <a:ext cx="9144000" cy="526694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CMC 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Impersonal, “                                     ”</a:t>
            </a:r>
          </a:p>
          <a:p>
            <a:endParaRPr lang="en-US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Merely extension of IP </a:t>
            </a:r>
            <a:r>
              <a:rPr lang="en-US" dirty="0" err="1" smtClean="0">
                <a:solidFill>
                  <a:srgbClr val="0070C0"/>
                </a:solidFill>
                <a:sym typeface="Wingdings" panose="05000000000000000000" pitchFamily="2" charset="2"/>
              </a:rPr>
              <a:t>comm</a:t>
            </a:r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…just another context, but all same principles </a:t>
            </a:r>
            <a:r>
              <a:rPr lang="en-US" sz="2600" dirty="0" smtClean="0">
                <a:solidFill>
                  <a:srgbClr val="0070C0"/>
                </a:solidFill>
                <a:sym typeface="Wingdings" panose="05000000000000000000" pitchFamily="2" charset="2"/>
              </a:rPr>
              <a:t>(Miller, 1978)</a:t>
            </a:r>
          </a:p>
          <a:p>
            <a:endParaRPr lang="en-US" dirty="0" smtClean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r>
              <a:rPr lang="en-US" dirty="0" smtClean="0">
                <a:solidFill>
                  <a:srgbClr val="0070C0"/>
                </a:solidFill>
                <a:sym typeface="Wingdings" panose="05000000000000000000" pitchFamily="2" charset="2"/>
              </a:rPr>
              <a:t>BUT! may go even deeper than that…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6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Info Processing (SIP Model)</a:t>
            </a:r>
            <a:br>
              <a:rPr lang="en-US" dirty="0" smtClean="0"/>
            </a:br>
            <a:r>
              <a:rPr lang="en-US" sz="2800" dirty="0" smtClean="0"/>
              <a:t>(Walther, 1992)</a:t>
            </a:r>
            <a:br>
              <a:rPr lang="en-US" sz="2800" dirty="0" smtClean="0"/>
            </a:br>
            <a:r>
              <a:rPr lang="en-US" sz="4200" b="1" dirty="0" smtClean="0"/>
              <a:t>ASSUMPTIONS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032" y="1856232"/>
            <a:ext cx="888796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7030A0"/>
                </a:solidFill>
              </a:rPr>
              <a:t>CMC </a:t>
            </a:r>
            <a:r>
              <a:rPr lang="en-US" dirty="0" smtClean="0">
                <a:solidFill>
                  <a:srgbClr val="7030A0"/>
                </a:solidFill>
                <a:sym typeface="Wingdings" panose="05000000000000000000" pitchFamily="2" charset="2"/>
              </a:rPr>
              <a:t> </a:t>
            </a:r>
            <a:r>
              <a:rPr lang="en-US" dirty="0" smtClean="0">
                <a:solidFill>
                  <a:srgbClr val="7030A0"/>
                </a:solidFill>
              </a:rPr>
              <a:t> 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0070C0"/>
                </a:solidFill>
              </a:rPr>
              <a:t>Online, we’re motivated to 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C00000"/>
                </a:solidFill>
              </a:rPr>
              <a:t>Online IPRs require                                  &amp;                                  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             to = </a:t>
            </a:r>
            <a:r>
              <a:rPr lang="en-US" dirty="0" err="1" smtClean="0">
                <a:solidFill>
                  <a:srgbClr val="C00000"/>
                </a:solidFill>
              </a:rPr>
              <a:t>FtF</a:t>
            </a:r>
            <a:r>
              <a:rPr lang="en-US" dirty="0" smtClean="0">
                <a:solidFill>
                  <a:srgbClr val="C00000"/>
                </a:solidFill>
              </a:rPr>
              <a:t> intimacy levels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207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03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 Phases of CMC     </a:t>
            </a:r>
            <a:r>
              <a:rPr lang="en-US" sz="3600" dirty="0" smtClean="0"/>
              <a:t>(compared to </a:t>
            </a:r>
            <a:r>
              <a:rPr lang="en-US" sz="3600" dirty="0" err="1" smtClean="0"/>
              <a:t>FtF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" y="822960"/>
            <a:ext cx="8979408" cy="5907024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Impersonal</a:t>
            </a:r>
          </a:p>
          <a:p>
            <a:pPr lvl="1"/>
            <a:r>
              <a:rPr lang="en-US" dirty="0" smtClean="0"/>
              <a:t>More                               , due to lacking NV cues</a:t>
            </a:r>
          </a:p>
          <a:p>
            <a:pPr lvl="1"/>
            <a:r>
              <a:rPr lang="en-US" dirty="0" smtClean="0"/>
              <a:t>Can avoid social/emotional influence &amp; thus:</a:t>
            </a:r>
          </a:p>
          <a:p>
            <a:pPr lvl="2"/>
            <a:r>
              <a:rPr lang="en-US" dirty="0" smtClean="0"/>
              <a:t>Promote   </a:t>
            </a:r>
          </a:p>
          <a:p>
            <a:pPr lvl="2"/>
            <a:r>
              <a:rPr lang="en-US" dirty="0" smtClean="0"/>
              <a:t>Facilitate group efficiency b/c     </a:t>
            </a:r>
          </a:p>
          <a:p>
            <a:r>
              <a:rPr lang="en-US" b="1" dirty="0" smtClean="0"/>
              <a:t>Interpersonal</a:t>
            </a:r>
          </a:p>
          <a:p>
            <a:pPr lvl="1"/>
            <a:r>
              <a:rPr lang="en-US" dirty="0" smtClean="0"/>
              <a:t>NV cues lean,        </a:t>
            </a:r>
          </a:p>
          <a:p>
            <a:pPr lvl="1"/>
            <a:r>
              <a:rPr lang="en-US" dirty="0" smtClean="0"/>
              <a:t>Anticipating future </a:t>
            </a:r>
            <a:r>
              <a:rPr lang="en-US" dirty="0" err="1" smtClean="0"/>
              <a:t>comm</a:t>
            </a:r>
            <a:r>
              <a:rPr lang="en-US" dirty="0" smtClean="0"/>
              <a:t> makes look for more other-info:</a:t>
            </a:r>
          </a:p>
          <a:p>
            <a:pPr lvl="2"/>
            <a:r>
              <a:rPr lang="en-US" dirty="0" smtClean="0"/>
              <a:t>Same Immediacy, similarity, receptivity as </a:t>
            </a:r>
            <a:r>
              <a:rPr lang="en-US" dirty="0" err="1" smtClean="0"/>
              <a:t>FtF</a:t>
            </a:r>
            <a:endParaRPr lang="en-US" dirty="0" smtClean="0"/>
          </a:p>
          <a:p>
            <a:r>
              <a:rPr lang="en-US" b="1" dirty="0" smtClean="0"/>
              <a:t>Hyperpersonal</a:t>
            </a:r>
          </a:p>
          <a:p>
            <a:pPr lvl="1"/>
            <a:r>
              <a:rPr lang="en-US" dirty="0" smtClean="0"/>
              <a:t>More </a:t>
            </a:r>
            <a:r>
              <a:rPr lang="en-US" i="1" dirty="0" smtClean="0"/>
              <a:t>   </a:t>
            </a:r>
            <a:endParaRPr lang="en-US" dirty="0" smtClean="0"/>
          </a:p>
          <a:p>
            <a:pPr lvl="1"/>
            <a:r>
              <a:rPr lang="en-US" dirty="0" smtClean="0"/>
              <a:t>Social Identity Deindividuation (SIDE) -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7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0"/>
            <a:ext cx="8549640" cy="676338"/>
          </a:xfrm>
        </p:spPr>
        <p:txBody>
          <a:bodyPr>
            <a:noAutofit/>
          </a:bodyPr>
          <a:lstStyle/>
          <a:p>
            <a:r>
              <a:rPr lang="en-US" sz="3400" dirty="0" smtClean="0"/>
              <a:t>Walther’s (1996) “Hyperpersonal” Components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7824"/>
            <a:ext cx="9144000" cy="5833872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SENDER</a:t>
            </a:r>
            <a:r>
              <a:rPr lang="en-US" dirty="0" smtClean="0">
                <a:solidFill>
                  <a:srgbClr val="C00000"/>
                </a:solidFill>
              </a:rPr>
              <a:t>:   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CMC is intentional &amp; lacks spontaneous cues so can optimize </a:t>
            </a:r>
            <a:r>
              <a:rPr lang="en-US" dirty="0" smtClean="0">
                <a:solidFill>
                  <a:srgbClr val="C00000"/>
                </a:solidFill>
              </a:rPr>
              <a:t>self-presentation</a:t>
            </a:r>
          </a:p>
          <a:p>
            <a:pPr lvl="1"/>
            <a:endParaRPr lang="en-US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RECEIVER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:   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Over-Attributions &amp; SIDE</a:t>
            </a:r>
          </a:p>
          <a:p>
            <a:pPr lvl="2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CMC feedback may magnify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personal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comm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min.-cues)</a:t>
            </a:r>
          </a:p>
          <a:p>
            <a:pPr lvl="2"/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</a:rPr>
              <a:t>CHANNEL MANAGEMENT</a:t>
            </a:r>
            <a:r>
              <a:rPr lang="en-US" dirty="0" smtClean="0">
                <a:solidFill>
                  <a:srgbClr val="00B050"/>
                </a:solidFill>
              </a:rPr>
              <a:t>:  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FEEDBACK</a:t>
            </a:r>
            <a:r>
              <a:rPr lang="en-US" dirty="0" smtClean="0">
                <a:solidFill>
                  <a:srgbClr val="0070C0"/>
                </a:solidFill>
              </a:rPr>
              <a:t>:  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Self-fulfilling prophecies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688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016" y="274638"/>
            <a:ext cx="8851392" cy="621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Applied</a:t>
            </a:r>
            <a:br>
              <a:rPr lang="en-US" dirty="0" smtClean="0"/>
            </a:br>
            <a:r>
              <a:rPr lang="en-US" dirty="0" smtClean="0"/>
              <a:t>Social Support-Seeking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Reasons for Seeking CMC Social-Support</a:t>
            </a:r>
            <a:br>
              <a:rPr lang="en-US" dirty="0"/>
            </a:br>
            <a:r>
              <a:rPr lang="en-US" sz="2400" dirty="0"/>
              <a:t>(Walther &amp; Boyd, 2001)</a:t>
            </a:r>
            <a:endParaRPr lang="en-US" dirty="0" smtClean="0"/>
          </a:p>
          <a:p>
            <a:pPr lvl="1"/>
            <a:r>
              <a:rPr lang="en-US" sz="3800" dirty="0" smtClean="0">
                <a:solidFill>
                  <a:srgbClr val="C00000"/>
                </a:solidFill>
              </a:rPr>
              <a:t>  </a:t>
            </a:r>
          </a:p>
          <a:p>
            <a:pPr lvl="1"/>
            <a:r>
              <a:rPr lang="en-US" sz="3800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</a:p>
          <a:p>
            <a:pPr lvl="1"/>
            <a:r>
              <a:rPr lang="en-US" sz="3800" dirty="0" smtClean="0">
                <a:solidFill>
                  <a:srgbClr val="7030A0"/>
                </a:solidFill>
              </a:rPr>
              <a:t>  </a:t>
            </a:r>
          </a:p>
          <a:p>
            <a:pPr lvl="1"/>
            <a:r>
              <a:rPr lang="en-US" sz="3800" dirty="0" smtClean="0">
                <a:solidFill>
                  <a:srgbClr val="00B050"/>
                </a:solidFill>
              </a:rPr>
              <a:t>  </a:t>
            </a:r>
            <a:endParaRPr lang="en-US" sz="3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21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Applied</a:t>
            </a:r>
            <a:br>
              <a:rPr lang="en-US" dirty="0" smtClean="0"/>
            </a:br>
            <a:r>
              <a:rPr lang="en-US" dirty="0" smtClean="0"/>
              <a:t>Trust &amp; Online Friendships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" y="1600200"/>
            <a:ext cx="892454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Henderson &amp; Gilding (2004):</a:t>
            </a:r>
          </a:p>
          <a:p>
            <a:pPr lvl="1"/>
            <a:r>
              <a:rPr lang="en-US" dirty="0" smtClean="0"/>
              <a:t>online </a:t>
            </a:r>
            <a:r>
              <a:rPr lang="en-US" dirty="0"/>
              <a:t>trust depends on </a:t>
            </a:r>
            <a:r>
              <a:rPr lang="en-US" dirty="0" smtClean="0"/>
              <a:t>    </a:t>
            </a:r>
          </a:p>
          <a:p>
            <a:pPr lvl="1"/>
            <a:r>
              <a:rPr lang="en-US" dirty="0" smtClean="0"/>
              <a:t>CMC performance essential </a:t>
            </a:r>
            <a:r>
              <a:rPr lang="en-US" dirty="0"/>
              <a:t>in </a:t>
            </a:r>
            <a:r>
              <a:rPr lang="en-US" dirty="0" smtClean="0"/>
              <a:t>   </a:t>
            </a:r>
          </a:p>
          <a:p>
            <a:pPr lvl="1"/>
            <a:r>
              <a:rPr lang="en-US" dirty="0" err="1" smtClean="0"/>
              <a:t>Hyperpers</a:t>
            </a:r>
            <a:r>
              <a:rPr lang="en-US" dirty="0" smtClean="0"/>
              <a:t>. </a:t>
            </a:r>
            <a:r>
              <a:rPr lang="en-US" dirty="0" err="1" smtClean="0"/>
              <a:t>comm</a:t>
            </a:r>
            <a:r>
              <a:rPr lang="en-US" dirty="0" smtClean="0"/>
              <a:t> &amp; </a:t>
            </a:r>
            <a:r>
              <a:rPr lang="en-US" dirty="0"/>
              <a:t>online trust can be facilitated by </a:t>
            </a:r>
            <a:r>
              <a:rPr lang="en-US" dirty="0" smtClean="0"/>
              <a:t>  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ituat</a:t>
            </a:r>
            <a:r>
              <a:rPr lang="en-US" dirty="0" smtClean="0"/>
              <a:t>. </a:t>
            </a:r>
            <a:r>
              <a:rPr lang="en-US" dirty="0"/>
              <a:t>factors in Western </a:t>
            </a:r>
            <a:r>
              <a:rPr lang="en-US" dirty="0" smtClean="0"/>
              <a:t>society can promote active </a:t>
            </a:r>
            <a:r>
              <a:rPr lang="en-US" dirty="0"/>
              <a:t>trust in </a:t>
            </a:r>
            <a:r>
              <a:rPr lang="en-US" dirty="0" err="1"/>
              <a:t>h</a:t>
            </a:r>
            <a:r>
              <a:rPr lang="en-US" dirty="0" err="1" smtClean="0"/>
              <a:t>yperpers</a:t>
            </a:r>
            <a:r>
              <a:rPr lang="en-US" dirty="0" smtClean="0"/>
              <a:t>. </a:t>
            </a:r>
            <a:r>
              <a:rPr lang="en-US" dirty="0" err="1" smtClean="0"/>
              <a:t>comm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0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68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672</Words>
  <Application>Microsoft Office PowerPoint</Application>
  <PresentationFormat>On-screen Show (4:3)</PresentationFormat>
  <Paragraphs>99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Office Theme</vt:lpstr>
      <vt:lpstr>To Know from VanLear et al. (2005)</vt:lpstr>
      <vt:lpstr>Historically… (Garton &amp; Wellman, 1995)</vt:lpstr>
      <vt:lpstr>Social Info Processing (SIP Model) (Walther, 1992) ASSUMPTIONS</vt:lpstr>
      <vt:lpstr>3 Phases of CMC     (compared to FtF)</vt:lpstr>
      <vt:lpstr>Walther’s (1996) “Hyperpersonal” Components</vt:lpstr>
      <vt:lpstr>Applied Social Support-Seeking</vt:lpstr>
      <vt:lpstr>Applied Trust &amp; Online Friendships</vt:lpstr>
      <vt:lpstr>Limitations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Hyperpersonal model</dc:title>
  <dc:creator>Jessica Eckstein</dc:creator>
  <cp:lastModifiedBy>Jessica Eckstein</cp:lastModifiedBy>
  <cp:revision>15</cp:revision>
  <cp:lastPrinted>2016-05-21T15:44:47Z</cp:lastPrinted>
  <dcterms:created xsi:type="dcterms:W3CDTF">2016-05-21T15:44:41Z</dcterms:created>
  <dcterms:modified xsi:type="dcterms:W3CDTF">2017-02-15T09:56:07Z</dcterms:modified>
</cp:coreProperties>
</file>